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7" r:id="rId4"/>
    <p:sldId id="259" r:id="rId5"/>
    <p:sldId id="260" r:id="rId6"/>
    <p:sldId id="267" r:id="rId7"/>
    <p:sldId id="268" r:id="rId8"/>
    <p:sldId id="269" r:id="rId9"/>
    <p:sldId id="270" r:id="rId10"/>
    <p:sldId id="271" r:id="rId11"/>
    <p:sldId id="273" r:id="rId12"/>
    <p:sldId id="27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8AC0CE1-6DBD-4898-A539-583E14EA2910}">
          <p14:sldIdLst>
            <p14:sldId id="256"/>
            <p14:sldId id="258"/>
            <p14:sldId id="277"/>
            <p14:sldId id="259"/>
            <p14:sldId id="260"/>
            <p14:sldId id="267"/>
            <p14:sldId id="268"/>
            <p14:sldId id="269"/>
            <p14:sldId id="270"/>
            <p14:sldId id="271"/>
          </p14:sldIdLst>
        </p14:section>
        <p14:section name="Раздел без заголовка" id="{8D40F744-B8E5-4386-89BA-1C9A710D55A8}">
          <p14:sldIdLst>
            <p14:sldId id="273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E78E-7915-4465-934C-F5C9B9BD5A23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8F9E-11D6-4543-9EF1-69499598D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9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E78E-7915-4465-934C-F5C9B9BD5A23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8F9E-11D6-4543-9EF1-69499598D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1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E78E-7915-4465-934C-F5C9B9BD5A23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8F9E-11D6-4543-9EF1-69499598D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96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E78E-7915-4465-934C-F5C9B9BD5A23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8F9E-11D6-4543-9EF1-69499598D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29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E78E-7915-4465-934C-F5C9B9BD5A23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8F9E-11D6-4543-9EF1-69499598D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6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E78E-7915-4465-934C-F5C9B9BD5A23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8F9E-11D6-4543-9EF1-69499598D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37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E78E-7915-4465-934C-F5C9B9BD5A23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8F9E-11D6-4543-9EF1-69499598D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03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E78E-7915-4465-934C-F5C9B9BD5A23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8F9E-11D6-4543-9EF1-69499598D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50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E78E-7915-4465-934C-F5C9B9BD5A23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8F9E-11D6-4543-9EF1-69499598D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1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E78E-7915-4465-934C-F5C9B9BD5A23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8F9E-11D6-4543-9EF1-69499598D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318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E78E-7915-4465-934C-F5C9B9BD5A23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8F9E-11D6-4543-9EF1-69499598D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42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6E78E-7915-4465-934C-F5C9B9BD5A23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18F9E-11D6-4543-9EF1-69499598D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6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microsoft.com/office/2007/relationships/hdphoto" Target="../media/hdphoto1.wdp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7606" y="122830"/>
            <a:ext cx="219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954137" y="2251881"/>
            <a:ext cx="62370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Муниципальное образование </a:t>
            </a:r>
            <a:r>
              <a:rPr lang="ru-RU" sz="3200" b="1" dirty="0" err="1" smtClean="0">
                <a:solidFill>
                  <a:srgbClr val="FF0000"/>
                </a:solidFill>
              </a:rPr>
              <a:t>Гольянское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93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0"/>
            <a:ext cx="12350166" cy="6858000"/>
          </a:xfrm>
          <a:prstGeom prst="rect">
            <a:avLst/>
          </a:prstGeom>
          <a:effectLst>
            <a:outerShdw blurRad="1257300" dist="50800" dir="5400000" sx="77000" sy="77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-528034" y="6294120"/>
            <a:ext cx="11851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Удмуртская </a:t>
            </a:r>
            <a:r>
              <a:rPr lang="ru-RU" dirty="0"/>
              <a:t>Республика, </a:t>
            </a:r>
            <a:r>
              <a:rPr lang="ru-RU" dirty="0" err="1"/>
              <a:t>Завьяловский</a:t>
            </a:r>
            <a:r>
              <a:rPr lang="ru-RU" dirty="0"/>
              <a:t> район, Коттеджный поселок Докша-2</a:t>
            </a:r>
          </a:p>
          <a:p>
            <a:pPr algn="ctr"/>
            <a:r>
              <a:rPr lang="ru-RU" dirty="0"/>
              <a:t>Тел. +79226860686 ​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4320" y="335280"/>
            <a:ext cx="696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4320" y="-772732"/>
            <a:ext cx="11048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 smtClean="0">
              <a:solidFill>
                <a:srgbClr val="FF0000"/>
              </a:solidFill>
            </a:endParaRPr>
          </a:p>
          <a:p>
            <a:r>
              <a:rPr lang="ru-RU" sz="4400" b="1" dirty="0" smtClean="0">
                <a:solidFill>
                  <a:srgbClr val="FF0000"/>
                </a:solidFill>
              </a:rPr>
              <a:t>База отдыха «Райский </a:t>
            </a:r>
            <a:r>
              <a:rPr lang="ru-RU" sz="4400" b="1" dirty="0">
                <a:solidFill>
                  <a:srgbClr val="FF0000"/>
                </a:solidFill>
              </a:rPr>
              <a:t>уголок»</a:t>
            </a:r>
          </a:p>
          <a:p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592428"/>
            <a:ext cx="68644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</a:t>
            </a:r>
            <a:r>
              <a:rPr lang="ru-RU" b="1" dirty="0" smtClean="0"/>
              <a:t>асположена </a:t>
            </a:r>
            <a:r>
              <a:rPr lang="ru-RU" b="1" dirty="0"/>
              <a:t>на берегу реки Кама в живописном месте, окруженном хвойным лесом. </a:t>
            </a:r>
            <a:r>
              <a:rPr lang="ru-RU" b="1" dirty="0" smtClean="0"/>
              <a:t> </a:t>
            </a:r>
            <a:r>
              <a:rPr lang="ru-RU" b="1" dirty="0"/>
              <a:t>М</a:t>
            </a:r>
            <a:r>
              <a:rPr lang="ru-RU" b="1" dirty="0" smtClean="0"/>
              <a:t>есто </a:t>
            </a:r>
            <a:r>
              <a:rPr lang="ru-RU" b="1" dirty="0"/>
              <a:t>для активного отдыха летом и </a:t>
            </a:r>
            <a:r>
              <a:rPr lang="ru-RU" b="1" dirty="0" smtClean="0"/>
              <a:t>зимой. </a:t>
            </a:r>
          </a:p>
          <a:p>
            <a:r>
              <a:rPr lang="ru-RU" b="1" dirty="0" smtClean="0"/>
              <a:t>На </a:t>
            </a:r>
            <a:r>
              <a:rPr lang="ru-RU" b="1" dirty="0"/>
              <a:t>территории базы: трёхэтажный деревянный коттедж на 12 спальных мест, русская баня на дровах, беседка с видом на Каму, </a:t>
            </a:r>
            <a:r>
              <a:rPr lang="ru-RU" b="1" dirty="0" err="1"/>
              <a:t>тандыр</a:t>
            </a:r>
            <a:r>
              <a:rPr lang="ru-RU" b="1" dirty="0"/>
              <a:t> (мангал особого вида), бассейн под открытым небом, бильярд, охраняемая парковка. В коттедже: WI-FI, домашний кинотеатр, спутниковое ТВ, караоке, банкетный зал, кальян, душевые кабины на каждом этаже, полноценная кухня с холодильником, газовой плитой, духовкой, микроволновой печью, посудой, все необходимые спальные </a:t>
            </a:r>
            <a:r>
              <a:rPr lang="ru-RU" b="1" dirty="0" smtClean="0"/>
              <a:t>принадлежности. В </a:t>
            </a:r>
            <a:r>
              <a:rPr lang="ru-RU" b="1" dirty="0"/>
              <a:t>бане: бассейн, джакузи, комната отдыха, все необходимые банные </a:t>
            </a:r>
            <a:r>
              <a:rPr lang="ru-RU" b="1" dirty="0" smtClean="0"/>
              <a:t>принадлежности.</a:t>
            </a:r>
            <a:endParaRPr lang="en-US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56" y="4283271"/>
            <a:ext cx="2738017" cy="20535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02" y="945612"/>
            <a:ext cx="4966265" cy="48896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4" y="4285747"/>
            <a:ext cx="2685817" cy="202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8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668" y="0"/>
            <a:ext cx="12191999" cy="6666606"/>
          </a:xfrm>
          <a:prstGeom prst="rect">
            <a:avLst/>
          </a:prstGeom>
          <a:effectLst>
            <a:outerShdw blurRad="1257300" dist="50800" dir="5400000" sx="77000" sy="77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96818" y="6119336"/>
            <a:ext cx="8869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Удмуртская </a:t>
            </a:r>
            <a:r>
              <a:rPr lang="ru-RU" dirty="0"/>
              <a:t>Республика, </a:t>
            </a:r>
            <a:r>
              <a:rPr lang="ru-RU" dirty="0" err="1"/>
              <a:t>Завьяловский</a:t>
            </a:r>
            <a:r>
              <a:rPr lang="ru-RU" dirty="0"/>
              <a:t> район, между населёнными пунктами Старая </a:t>
            </a:r>
            <a:r>
              <a:rPr lang="ru-RU" dirty="0" err="1"/>
              <a:t>Казмаска</a:t>
            </a:r>
            <a:r>
              <a:rPr lang="ru-RU" dirty="0"/>
              <a:t> и </a:t>
            </a:r>
            <a:r>
              <a:rPr lang="ru-RU" dirty="0" err="1"/>
              <a:t>Забегалово</a:t>
            </a:r>
            <a:r>
              <a:rPr lang="ru-RU" dirty="0"/>
              <a:t>, на 30-ом километре автодороги с. Завьялова – с. Гольяны.</a:t>
            </a:r>
            <a:r>
              <a:rPr lang="ru-RU" dirty="0" smtClean="0"/>
              <a:t> </a:t>
            </a:r>
            <a:r>
              <a:rPr lang="ru-RU" dirty="0"/>
              <a:t>​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4320" y="335280"/>
            <a:ext cx="696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" y="0"/>
            <a:ext cx="113233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Удмуртский ботанический сад</a:t>
            </a:r>
            <a:endParaRPr lang="ru-RU" sz="4400" b="1" dirty="0">
              <a:solidFill>
                <a:srgbClr val="FF0000"/>
              </a:solidFill>
            </a:endParaRPr>
          </a:p>
          <a:p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167425"/>
            <a:ext cx="75681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Площадь </a:t>
            </a:r>
            <a:r>
              <a:rPr lang="ru-RU" dirty="0"/>
              <a:t>территории составляет 674,74 гектара, из которых 327,4 - лесные угодья. В ботаническом саду произрастает 562 дикорастущих растений, а в заповедных лесах встречаются уникальные деревья-долгожители</a:t>
            </a:r>
            <a:r>
              <a:rPr lang="ru-RU" dirty="0" smtClean="0"/>
              <a:t>. В ботаническом саду есть </a:t>
            </a:r>
            <a:r>
              <a:rPr lang="ru-RU" dirty="0"/>
              <a:t>п</a:t>
            </a:r>
            <a:r>
              <a:rPr lang="ru-RU" dirty="0" smtClean="0"/>
              <a:t>итомник </a:t>
            </a:r>
            <a:r>
              <a:rPr lang="ru-RU" dirty="0"/>
              <a:t>саженцев цветов, плодово-ягодных, хвойных и декоративных </a:t>
            </a:r>
            <a:r>
              <a:rPr lang="ru-RU" dirty="0" smtClean="0"/>
              <a:t>культур. </a:t>
            </a:r>
          </a:p>
          <a:p>
            <a:r>
              <a:rPr lang="ru-RU" b="1" dirty="0" smtClean="0"/>
              <a:t>Для посетителей  сотрудники проводят экскурсии, мастер-классы,  </a:t>
            </a:r>
            <a:r>
              <a:rPr lang="ru-RU" b="1" dirty="0"/>
              <a:t>м</a:t>
            </a:r>
            <a:r>
              <a:rPr lang="ru-RU" b="1" dirty="0" smtClean="0"/>
              <a:t>ероприятия </a:t>
            </a:r>
            <a:r>
              <a:rPr lang="ru-RU" b="1" dirty="0"/>
              <a:t>по сохранению </a:t>
            </a:r>
            <a:r>
              <a:rPr lang="ru-RU" b="1" dirty="0" smtClean="0"/>
              <a:t>природы, праздники связанные с природой.</a:t>
            </a:r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760" y="304190"/>
            <a:ext cx="3692230" cy="27691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1" y="3214504"/>
            <a:ext cx="5877538" cy="26448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760" y="3333303"/>
            <a:ext cx="3790619" cy="252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8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668" y="0"/>
            <a:ext cx="12191999" cy="6666606"/>
          </a:xfrm>
          <a:prstGeom prst="rect">
            <a:avLst/>
          </a:prstGeom>
          <a:effectLst>
            <a:outerShdw blurRad="1257300" dist="50800" dir="5400000" sx="77000" sy="77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96818" y="6119336"/>
            <a:ext cx="8869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4320" y="335280"/>
            <a:ext cx="696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" y="0"/>
            <a:ext cx="113233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FF0000"/>
              </a:solidFill>
            </a:endParaRPr>
          </a:p>
          <a:p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6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6966"/>
            <a:ext cx="12192000" cy="6924965"/>
          </a:xfrm>
          <a:prstGeom prst="rect">
            <a:avLst/>
          </a:prstGeom>
          <a:effectLst>
            <a:outerShdw blurRad="1257300" dist="50800" dir="5400000" sx="77000" sy="770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87606" y="122830"/>
            <a:ext cx="219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7882" y="0"/>
            <a:ext cx="1175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Село Гольяны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3415" y="3610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1668" y="892271"/>
            <a:ext cx="12050331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Первое упоминание о Гольянах встречается в описях 1621 </a:t>
            </a:r>
            <a:r>
              <a:rPr lang="ru-RU" sz="1600" b="1" dirty="0" smtClean="0"/>
              <a:t>год «Деревня </a:t>
            </a:r>
            <a:r>
              <a:rPr lang="ru-RU" sz="1600" b="1" dirty="0"/>
              <a:t>Гольян на реке Каме…». Согласно дозорной книге того же 1621 года в </a:t>
            </a:r>
            <a:r>
              <a:rPr lang="ru-RU" sz="1600" b="1" dirty="0" err="1" smtClean="0"/>
              <a:t>Гольяна.х</a:t>
            </a:r>
            <a:endParaRPr lang="ru-RU" sz="1600" b="1" dirty="0"/>
          </a:p>
          <a:p>
            <a:r>
              <a:rPr lang="ru-RU" sz="1600" b="1" dirty="0"/>
              <a:t>Ко времени основания графом Шуваловым Ижевского Завода в 1761 году, </a:t>
            </a:r>
            <a:r>
              <a:rPr lang="ru-RU" sz="1600" b="1" dirty="0" smtClean="0"/>
              <a:t>Гольяны уже </a:t>
            </a:r>
            <a:r>
              <a:rPr lang="ru-RU" sz="1600" b="1" dirty="0"/>
              <a:t>существовали. Металл с Урала доставлялся водным путем самосплава на барках </a:t>
            </a:r>
            <a:r>
              <a:rPr lang="ru-RU" sz="1600" b="1" dirty="0" smtClean="0"/>
              <a:t>в Гольяны</a:t>
            </a:r>
            <a:r>
              <a:rPr lang="ru-RU" sz="1600" b="1" dirty="0"/>
              <a:t>, как к месту кратчайшего пути на заводы последние 40 верст перевозился туда </a:t>
            </a:r>
            <a:r>
              <a:rPr lang="ru-RU" sz="1600" b="1" dirty="0" smtClean="0"/>
              <a:t>на лошадях</a:t>
            </a:r>
            <a:r>
              <a:rPr lang="ru-RU" sz="1600" b="1" dirty="0"/>
              <a:t>. Население села Гольяны занималось земледелием, перевозкой на лошади грузов</a:t>
            </a:r>
          </a:p>
          <a:p>
            <a:r>
              <a:rPr lang="ru-RU" sz="1600" b="1" dirty="0"/>
              <a:t>и пассажиров в Ижевский завод, разгрузкой судов на пристани, а некоторые – торговлей.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В </a:t>
            </a:r>
            <a:r>
              <a:rPr lang="ru-RU" sz="1600" b="1" dirty="0"/>
              <a:t>конце XIX - начале XX века на берегу Камы на площади находилась </a:t>
            </a:r>
            <a:r>
              <a:rPr lang="ru-RU" sz="1600" b="1" dirty="0" smtClean="0"/>
              <a:t>каменная церковь </a:t>
            </a:r>
            <a:r>
              <a:rPr lang="ru-RU" sz="1600" b="1" dirty="0"/>
              <a:t>колокольней и каменной оградой с железной решеткой, вокруг </a:t>
            </a:r>
            <a:r>
              <a:rPr lang="ru-RU" sz="1600" b="1" dirty="0" smtClean="0"/>
              <a:t>обсаженная деревьями </a:t>
            </a:r>
            <a:r>
              <a:rPr lang="ru-RU" sz="1600" b="1" dirty="0"/>
              <a:t>(</a:t>
            </a:r>
            <a:r>
              <a:rPr lang="ru-RU" sz="1600" b="1" dirty="0" err="1"/>
              <a:t>Крестовоздвиженская</a:t>
            </a:r>
            <a:r>
              <a:rPr lang="ru-RU" sz="1600" b="1" dirty="0"/>
              <a:t> церковь). На воде у берега против центра стояло </a:t>
            </a:r>
            <a:r>
              <a:rPr lang="ru-RU" sz="1600" b="1" dirty="0" smtClean="0"/>
              <a:t>три дебаркадера </a:t>
            </a:r>
            <a:r>
              <a:rPr lang="ru-RU" sz="1600" b="1" dirty="0"/>
              <a:t>пристани пароходных фирм «Братья Каменские и Н. Мешков</a:t>
            </a:r>
            <a:r>
              <a:rPr lang="ru-RU" sz="1600" b="1" dirty="0" smtClean="0"/>
              <a:t>», «</a:t>
            </a:r>
            <a:r>
              <a:rPr lang="ru-RU" sz="1600" b="1" dirty="0"/>
              <a:t>Акционерное общество И. Любимов и Ко», общества «Русь» и общества «Кавказ </a:t>
            </a:r>
            <a:r>
              <a:rPr lang="ru-RU" sz="1600" b="1" dirty="0" smtClean="0"/>
              <a:t>– Меркурий</a:t>
            </a:r>
            <a:r>
              <a:rPr lang="ru-RU" sz="1600" b="1" dirty="0"/>
              <a:t>» и «Восточное». На берегу против пристаней находилось до восьми </a:t>
            </a:r>
            <a:r>
              <a:rPr lang="ru-RU" sz="1600" b="1" dirty="0" smtClean="0"/>
              <a:t>торговых лавок</a:t>
            </a:r>
            <a:r>
              <a:rPr lang="ru-RU" sz="1600" b="1" dirty="0"/>
              <a:t>, торговали также и на столиках около мостков. Рядом с лавками с одной </a:t>
            </a:r>
            <a:r>
              <a:rPr lang="ru-RU" sz="1600" b="1" dirty="0" smtClean="0"/>
              <a:t>стороны была </a:t>
            </a:r>
            <a:r>
              <a:rPr lang="ru-RU" sz="1600" b="1" dirty="0"/>
              <a:t>чайная «Общества трезвости», а с другой стороны через дорогу </a:t>
            </a:r>
            <a:r>
              <a:rPr lang="ru-RU" sz="1600" b="1" dirty="0" smtClean="0"/>
              <a:t>располагались склады </a:t>
            </a:r>
            <a:r>
              <a:rPr lang="ru-RU" sz="1600" b="1" dirty="0"/>
              <a:t>Ижевского оружейного завода.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Трактовая </a:t>
            </a:r>
            <a:r>
              <a:rPr lang="ru-RU" sz="1600" b="1" dirty="0"/>
              <a:t>дорога Ижевск – Сарапул – Елабуга проходила через Гольяны и </a:t>
            </a:r>
            <a:r>
              <a:rPr lang="ru-RU" sz="1600" b="1" dirty="0" smtClean="0"/>
              <a:t>село это</a:t>
            </a:r>
            <a:r>
              <a:rPr lang="ru-RU" sz="1600" b="1" dirty="0"/>
              <a:t>, стоявшее на пути большого движения, было очень оживлено. Кратчайший путь </a:t>
            </a:r>
            <a:r>
              <a:rPr lang="ru-RU" sz="1600" b="1" dirty="0" smtClean="0"/>
              <a:t>в Ижевск </a:t>
            </a:r>
            <a:r>
              <a:rPr lang="ru-RU" sz="1600" b="1" dirty="0"/>
              <a:t>со стороны Камы был только через Гольяны. С началом Первой мировой </a:t>
            </a:r>
            <a:r>
              <a:rPr lang="ru-RU" sz="1600" b="1" dirty="0" smtClean="0"/>
              <a:t>войны, потребовалась </a:t>
            </a:r>
            <a:r>
              <a:rPr lang="ru-RU" sz="1600" b="1" dirty="0"/>
              <a:t>быстрая транспортировка изделий Ижевского завода на </a:t>
            </a:r>
            <a:r>
              <a:rPr lang="ru-RU" sz="1600" b="1" dirty="0" smtClean="0"/>
              <a:t>пристань. Железнодорожная </a:t>
            </a:r>
            <a:r>
              <a:rPr lang="ru-RU" sz="1600" b="1" dirty="0"/>
              <a:t>магистраль Казань – Екатеринбург с веткой на Ижевск еще </a:t>
            </a:r>
            <a:r>
              <a:rPr lang="ru-RU" sz="1600" b="1" dirty="0" smtClean="0"/>
              <a:t>не существовала</a:t>
            </a:r>
            <a:r>
              <a:rPr lang="ru-RU" sz="1600" b="1" dirty="0"/>
              <a:t>, поэтому в 1915 году была спешно проложена узкоколейная </a:t>
            </a:r>
            <a:r>
              <a:rPr lang="ru-RU" sz="1600" b="1" dirty="0" smtClean="0"/>
              <a:t>железная дорога</a:t>
            </a:r>
            <a:r>
              <a:rPr lang="ru-RU" sz="1600" b="1" dirty="0"/>
              <a:t>. На ней на завод подвозилось металлургическое сырье (чугун, руда, гравий и т.д</a:t>
            </a:r>
            <a:r>
              <a:rPr lang="ru-RU" sz="1600" b="1" dirty="0" smtClean="0"/>
              <a:t>.). Однако </a:t>
            </a:r>
            <a:r>
              <a:rPr lang="ru-RU" sz="1600" b="1" dirty="0" err="1"/>
              <a:t>Гольянская</a:t>
            </a:r>
            <a:r>
              <a:rPr lang="ru-RU" sz="1600" b="1" dirty="0"/>
              <a:t> узкоколейная ветка не справлялась с перевозками, весной и </a:t>
            </a:r>
            <a:r>
              <a:rPr lang="ru-RU" sz="1600" b="1" dirty="0" smtClean="0"/>
              <a:t>осенью часто </a:t>
            </a:r>
            <a:r>
              <a:rPr lang="ru-RU" sz="1600" b="1" dirty="0"/>
              <a:t>размывало полотно, зимой мешали снежные заносы. </a:t>
            </a:r>
            <a:endParaRPr lang="ru-RU" sz="1600" b="1" dirty="0" smtClean="0"/>
          </a:p>
          <a:p>
            <a:r>
              <a:rPr lang="ru-RU" sz="1600" b="1" dirty="0" smtClean="0"/>
              <a:t>В </a:t>
            </a:r>
            <a:r>
              <a:rPr lang="ru-RU" sz="1600" b="1" dirty="0"/>
              <a:t>Гольянах была больница – три деревянных здания постройки 1897 </a:t>
            </a:r>
            <a:r>
              <a:rPr lang="ru-RU" sz="1600" b="1" dirty="0" smtClean="0"/>
              <a:t>Заводская гостиница </a:t>
            </a:r>
            <a:r>
              <a:rPr lang="ru-RU" sz="1600" b="1" dirty="0"/>
              <a:t>на три номера. Водяная мельница, ветреная мельница, три </a:t>
            </a:r>
            <a:r>
              <a:rPr lang="ru-RU" sz="1600" b="1" dirty="0" smtClean="0"/>
              <a:t>купеческих каменных </a:t>
            </a:r>
            <a:r>
              <a:rPr lang="ru-RU" sz="1600" b="1" dirty="0"/>
              <a:t>магазина. В 1920 году железную дорогу Ижевск - Гольяны разобрали</a:t>
            </a:r>
            <a:r>
              <a:rPr lang="ru-RU" sz="1600" b="1" dirty="0" smtClean="0"/>
              <a:t>.</a:t>
            </a:r>
            <a:r>
              <a:rPr lang="ru-RU" sz="1600" b="1" dirty="0"/>
              <a:t> В середине 1960-х годов пристань закрыли. Впоследствии склад был упразднен, </a:t>
            </a:r>
            <a:r>
              <a:rPr lang="ru-RU" sz="1600" b="1" dirty="0" smtClean="0"/>
              <a:t>а здание </a:t>
            </a:r>
            <a:r>
              <a:rPr lang="ru-RU" sz="1600" b="1" dirty="0"/>
              <a:t>– заброшено. В настоящее время здание памятника пустует и имеет </a:t>
            </a:r>
            <a:r>
              <a:rPr lang="ru-RU" sz="1600" b="1" dirty="0" smtClean="0"/>
              <a:t>существенные утраты</a:t>
            </a:r>
            <a:r>
              <a:rPr lang="ru-RU" sz="1600" b="1" dirty="0"/>
              <a:t>.</a:t>
            </a:r>
          </a:p>
          <a:p>
            <a:endParaRPr lang="ru-RU" sz="1600" dirty="0"/>
          </a:p>
          <a:p>
            <a:endParaRPr lang="ru-RU" sz="1600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4234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effectLst>
            <a:outerShdw blurRad="1257300" dist="50800" dir="5400000" sx="77000" sy="770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87606" y="122830"/>
            <a:ext cx="219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08676" y="122830"/>
            <a:ext cx="114833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Интерактивное пространство Русская изба в </a:t>
            </a:r>
            <a:r>
              <a:rPr lang="ru-RU" sz="4400" b="1" dirty="0" err="1" smtClean="0">
                <a:solidFill>
                  <a:srgbClr val="FF0000"/>
                </a:solidFill>
              </a:rPr>
              <a:t>с.Гольяны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683" y="1021080"/>
            <a:ext cx="3884442" cy="2589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73415" y="3610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178" y="3756629"/>
            <a:ext cx="1867083" cy="24802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415" y="1167032"/>
            <a:ext cx="3244714" cy="24436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393" y="3776418"/>
            <a:ext cx="3661021" cy="24406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" y="3874053"/>
            <a:ext cx="3066770" cy="23000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9560" y="1569380"/>
            <a:ext cx="3642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Погружение в русскую культуру через интерактивное пространство</a:t>
            </a:r>
            <a:r>
              <a:rPr lang="en-US" b="1" dirty="0"/>
              <a:t>: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Мастер классы по народным промыслам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Русские игры, танцы и песни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Гастрономические мастер классы</a:t>
            </a:r>
          </a:p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9" y="116091"/>
            <a:ext cx="609787" cy="60978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2920" y="6339840"/>
            <a:ext cx="1127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Удмуртская </a:t>
            </a:r>
            <a:r>
              <a:rPr lang="ru-RU" dirty="0"/>
              <a:t>Республика, </a:t>
            </a:r>
            <a:r>
              <a:rPr lang="ru-RU" dirty="0" err="1"/>
              <a:t>Завьяловский</a:t>
            </a:r>
            <a:r>
              <a:rPr lang="ru-RU" dirty="0"/>
              <a:t> район, село Гольяны, Пионерская улица, 35.  Тел.8 3412 62 54 36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06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" y="0"/>
            <a:ext cx="12192000" cy="6858000"/>
          </a:xfrm>
          <a:prstGeom prst="rect">
            <a:avLst/>
          </a:prstGeom>
          <a:effectLst>
            <a:outerShdw blurRad="1257300" dist="50800" dir="5400000" sx="77000" sy="77000" algn="ctr" rotWithShape="0">
              <a:srgbClr val="000000">
                <a:alpha val="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4546" y="0"/>
            <a:ext cx="118850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Оружейный </a:t>
            </a:r>
            <a:r>
              <a:rPr lang="ru-RU" sz="4400" b="1" dirty="0">
                <a:solidFill>
                  <a:srgbClr val="FF0000"/>
                </a:solidFill>
              </a:rPr>
              <a:t>склад Ижевского завода, конца ХIХ </a:t>
            </a:r>
            <a:r>
              <a:rPr lang="ru-RU" sz="4400" b="1" dirty="0" smtClean="0">
                <a:solidFill>
                  <a:srgbClr val="FF0000"/>
                </a:solidFill>
              </a:rPr>
              <a:t>века </a:t>
            </a:r>
            <a:r>
              <a:rPr lang="ru-RU" sz="4400" b="1" dirty="0" err="1" smtClean="0">
                <a:solidFill>
                  <a:srgbClr val="FF0000"/>
                </a:solidFill>
              </a:rPr>
              <a:t>с.Гольяны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3160" y="6324600"/>
            <a:ext cx="874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Удмуртская Республика, </a:t>
            </a:r>
            <a:r>
              <a:rPr lang="ru-RU" dirty="0" err="1"/>
              <a:t>Завьяловский</a:t>
            </a:r>
            <a:r>
              <a:rPr lang="ru-RU" dirty="0"/>
              <a:t> район, село Гольяны</a:t>
            </a:r>
            <a:r>
              <a:rPr lang="ru-RU" dirty="0" smtClean="0"/>
              <a:t>,</a:t>
            </a:r>
            <a:r>
              <a:rPr lang="ru-RU" dirty="0"/>
              <a:t> ул. Чкалова, 6а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446550"/>
            <a:ext cx="829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Объект культурного наследия регионального значения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" y="3691705"/>
            <a:ext cx="4623516" cy="25179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120" y="1877437"/>
            <a:ext cx="118209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1761г. В  Гольянах </a:t>
            </a:r>
            <a:r>
              <a:rPr lang="ru-RU" b="1" dirty="0"/>
              <a:t>была создана </a:t>
            </a:r>
            <a:r>
              <a:rPr lang="ru-RU" b="1" dirty="0" smtClean="0"/>
              <a:t>пристань Ижевского завода. </a:t>
            </a:r>
            <a:r>
              <a:rPr lang="ru-RU" b="1" dirty="0"/>
              <a:t>Через Гольяны на завод </a:t>
            </a:r>
            <a:r>
              <a:rPr lang="ru-RU" b="1" dirty="0" smtClean="0"/>
              <a:t>поступало необработанное </a:t>
            </a:r>
            <a:r>
              <a:rPr lang="ru-RU" b="1" dirty="0"/>
              <a:t>железо, а с завода отправлялась готовая </a:t>
            </a:r>
            <a:r>
              <a:rPr lang="ru-RU" b="1" dirty="0" smtClean="0"/>
              <a:t>продукция. Первые </a:t>
            </a:r>
            <a:r>
              <a:rPr lang="ru-RU" b="1" dirty="0"/>
              <a:t>склады были деревянные. Упоминания о складах встречаются в </a:t>
            </a:r>
            <a:r>
              <a:rPr lang="ru-RU" b="1" dirty="0" smtClean="0"/>
              <a:t>архивных документах</a:t>
            </a:r>
            <a:r>
              <a:rPr lang="ru-RU" b="1" dirty="0"/>
              <a:t>: ведомостях о казенных строениях Ижевского оружейного завода за 1864 г. </a:t>
            </a:r>
            <a:r>
              <a:rPr lang="ru-RU" b="1" dirty="0" smtClean="0"/>
              <a:t>и 1870 </a:t>
            </a:r>
            <a:r>
              <a:rPr lang="ru-RU" b="1" dirty="0"/>
              <a:t>г. Деревянный склад сгорел при пожаре во второй половине 19 века. Взамен ему </a:t>
            </a:r>
            <a:r>
              <a:rPr lang="ru-RU" b="1" dirty="0" smtClean="0"/>
              <a:t>на высоком </a:t>
            </a:r>
            <a:r>
              <a:rPr lang="ru-RU" b="1" dirty="0"/>
              <a:t>берегу села Гольяны был возведен кирпичный оружейный склад </a:t>
            </a:r>
            <a:r>
              <a:rPr lang="ru-RU" b="1" dirty="0" smtClean="0"/>
              <a:t>Ижевского завода</a:t>
            </a:r>
            <a:r>
              <a:rPr lang="ru-RU" b="1" dirty="0"/>
              <a:t>. Здание было выстроено в широко использовавшемся в то время для </a:t>
            </a:r>
            <a:r>
              <a:rPr lang="ru-RU" b="1" dirty="0" smtClean="0"/>
              <a:t>возведения казенных </a:t>
            </a:r>
            <a:r>
              <a:rPr lang="ru-RU" b="1" dirty="0"/>
              <a:t>построек кирпичном стиле.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0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1931" cy="6549722"/>
          </a:xfrm>
          <a:prstGeom prst="rect">
            <a:avLst/>
          </a:prstGeom>
          <a:effectLst>
            <a:outerShdw blurRad="1257300" dist="50800" dir="5400000" sx="77000" sy="77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15910" y="57234"/>
            <a:ext cx="120760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Братская </a:t>
            </a:r>
            <a:r>
              <a:rPr lang="ru-RU" sz="4400" b="1" dirty="0">
                <a:solidFill>
                  <a:srgbClr val="FF0000"/>
                </a:solidFill>
              </a:rPr>
              <a:t>могила революционеров, замученных в плавучей тюрьме в 1918 </a:t>
            </a:r>
            <a:r>
              <a:rPr lang="ru-RU" sz="4400" b="1" dirty="0" smtClean="0">
                <a:solidFill>
                  <a:srgbClr val="FF0000"/>
                </a:solidFill>
              </a:rPr>
              <a:t>году</a:t>
            </a:r>
          </a:p>
          <a:p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3640" y="6294120"/>
            <a:ext cx="8869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Удмуртская Республика, </a:t>
            </a:r>
            <a:r>
              <a:rPr lang="ru-RU" dirty="0" err="1"/>
              <a:t>Завьяловский</a:t>
            </a:r>
            <a:r>
              <a:rPr lang="ru-RU" dirty="0"/>
              <a:t> район, село Гольяны, ул</a:t>
            </a:r>
            <a:r>
              <a:rPr lang="ru-RU" dirty="0" smtClean="0"/>
              <a:t>.</a:t>
            </a:r>
            <a:r>
              <a:rPr lang="ru-RU" dirty="0"/>
              <a:t> Горького, 15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463" y="3529011"/>
            <a:ext cx="4201791" cy="28011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190" y="1030637"/>
            <a:ext cx="2883332" cy="21568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6" y="3883113"/>
            <a:ext cx="4175270" cy="23485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4698" y="1533769"/>
            <a:ext cx="92727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Объект культурного наследия регионального значения</a:t>
            </a:r>
          </a:p>
          <a:p>
            <a:r>
              <a:rPr lang="ru-RU" b="1" dirty="0" smtClean="0"/>
              <a:t>В </a:t>
            </a:r>
            <a:r>
              <a:rPr lang="ru-RU" b="1" dirty="0"/>
              <a:t>1928 году, в 10-ю годовщину освобождения «</a:t>
            </a:r>
            <a:r>
              <a:rPr lang="ru-RU" b="1" dirty="0" err="1"/>
              <a:t>Баржевиков</a:t>
            </a:r>
            <a:r>
              <a:rPr lang="ru-RU" b="1" dirty="0"/>
              <a:t>» из </a:t>
            </a:r>
            <a:r>
              <a:rPr lang="ru-RU" b="1" dirty="0" smtClean="0"/>
              <a:t>белогвардейского плена</a:t>
            </a:r>
            <a:r>
              <a:rPr lang="ru-RU" b="1" dirty="0"/>
              <a:t>, был открыт памятник – обелиск на берегу Камы в Гольянах, построенный </a:t>
            </a:r>
            <a:r>
              <a:rPr lang="ru-RU" b="1" dirty="0" smtClean="0"/>
              <a:t>на пожертвования </a:t>
            </a:r>
            <a:r>
              <a:rPr lang="ru-RU" b="1" dirty="0"/>
              <a:t>трудящихся </a:t>
            </a:r>
            <a:r>
              <a:rPr lang="ru-RU" b="1" dirty="0" err="1"/>
              <a:t>Прикамья</a:t>
            </a:r>
            <a:r>
              <a:rPr lang="ru-RU" b="1" dirty="0"/>
              <a:t>. Чугунная плита с отлитым текстом надписей, </a:t>
            </a:r>
            <a:r>
              <a:rPr lang="ru-RU" b="1" dirty="0" smtClean="0"/>
              <a:t>была выполнена </a:t>
            </a:r>
            <a:r>
              <a:rPr lang="ru-RU" b="1" dirty="0"/>
              <a:t>учениками ФЗО </a:t>
            </a:r>
            <a:r>
              <a:rPr lang="ru-RU" b="1" dirty="0" err="1"/>
              <a:t>Воткинского</a:t>
            </a:r>
            <a:r>
              <a:rPr lang="ru-RU" b="1" dirty="0"/>
              <a:t> завода. Тогда же Гольяны переименовали в</a:t>
            </a:r>
          </a:p>
          <a:p>
            <a:r>
              <a:rPr lang="ru-RU" b="1" dirty="0" err="1"/>
              <a:t>Раскольниково</a:t>
            </a:r>
            <a:r>
              <a:rPr lang="ru-RU" b="1" dirty="0"/>
              <a:t>, так село называлось в течение 10 лет.</a:t>
            </a:r>
            <a:endParaRPr lang="ru-RU" sz="2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79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586"/>
            <a:ext cx="12192000" cy="6848413"/>
          </a:xfrm>
          <a:prstGeom prst="rect">
            <a:avLst/>
          </a:prstGeom>
          <a:effectLst>
            <a:outerShdw blurRad="1257300" dist="50800" dir="5400000" sx="77000" sy="77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75008" y="6294120"/>
            <a:ext cx="10792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Удмуртская </a:t>
            </a:r>
            <a:r>
              <a:rPr lang="ru-RU" dirty="0"/>
              <a:t>Республика, </a:t>
            </a:r>
            <a:r>
              <a:rPr lang="ru-RU" dirty="0" err="1"/>
              <a:t>Завьяловский</a:t>
            </a:r>
            <a:r>
              <a:rPr lang="ru-RU" dirty="0"/>
              <a:t> район</a:t>
            </a:r>
            <a:r>
              <a:rPr lang="ru-RU" dirty="0" smtClean="0"/>
              <a:t>,</a:t>
            </a:r>
            <a:r>
              <a:rPr lang="ru-RU" dirty="0"/>
              <a:t> Удмуртская республика</a:t>
            </a:r>
            <a:r>
              <a:rPr lang="ru-RU" dirty="0" smtClean="0"/>
              <a:t>, </a:t>
            </a:r>
            <a:r>
              <a:rPr lang="ru-RU" dirty="0"/>
              <a:t>1,3 км от </a:t>
            </a:r>
            <a:r>
              <a:rPr lang="ru-RU" dirty="0" err="1"/>
              <a:t>с.Гольяны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4320" y="335280"/>
            <a:ext cx="696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4320" y="225360"/>
            <a:ext cx="8818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Вековой дуб в </a:t>
            </a:r>
            <a:r>
              <a:rPr lang="ru-RU" sz="4400" b="1" dirty="0" err="1" smtClean="0">
                <a:solidFill>
                  <a:srgbClr val="FF0000"/>
                </a:solidFill>
              </a:rPr>
              <a:t>с.Гольяны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397" y="994801"/>
            <a:ext cx="36962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Удивительное в дубе то, что растёт он сразу четырьмя независимыми стволами из одного места, образуя мощную крону. </a:t>
            </a:r>
          </a:p>
          <a:p>
            <a:r>
              <a:rPr lang="ru-RU" b="1" dirty="0" smtClean="0"/>
              <a:t>Дуб </a:t>
            </a:r>
            <a:r>
              <a:rPr lang="ru-RU" b="1" dirty="0"/>
              <a:t>черешчатый внесён в реестр удивительных деревьев России под № 964.</a:t>
            </a:r>
            <a:br>
              <a:rPr lang="ru-RU" b="1" dirty="0"/>
            </a:br>
            <a:r>
              <a:rPr lang="ru-RU" b="1" dirty="0" smtClean="0"/>
              <a:t>Достигает</a:t>
            </a:r>
            <a:r>
              <a:rPr lang="ru-RU" b="1" dirty="0"/>
              <a:t> дуб высоты 15 м,  его возраст составляет 95-100 лет, общий обхват 5,8м.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7" y="3879656"/>
            <a:ext cx="4032140" cy="2269748"/>
          </a:xfrm>
          <a:prstGeom prst="rect">
            <a:avLst/>
          </a:prstGeom>
        </p:spPr>
      </p:pic>
      <p:pic>
        <p:nvPicPr>
          <p:cNvPr id="8" name="Picture 8" descr="https://sun9-2.userapi.com/impg/Prjy2LjWc5RR9hnBRgZNoyy6LACZrZGwW49ozQ/9PUU0mv2cUM.jpg?size=810x1080&amp;quality=96&amp;sign=f747d82dfd6e7228ec15d8cbcf894134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692" y="333917"/>
            <a:ext cx="2192753" cy="292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sun9-65.userapi.com/impg/WIhi21CeO24A71u4Dsf94-S5Wd1lNzc_D2zgyw/GLNBSG6Y6eg.jpg?size=810x1080&amp;quality=96&amp;sign=456b44bb412501ee90753fda5ee7c242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544" y="994801"/>
            <a:ext cx="1853423" cy="247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sun9-55.userapi.com/impg/GxH9QLj5xqxmCUCa1vDxiHCM6C2-fMbcUjKORA/ZnHSWjOBamY.jpg?size=1280x915&amp;quality=95&amp;sign=d69f23d25c2b1e95fa396f2a9b8c488f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623" y="3691558"/>
            <a:ext cx="3653271" cy="286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257300" dist="50800" dir="5400000" sx="77000" sy="77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34852" y="6078828"/>
            <a:ext cx="10988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Удмуртская Республика, </a:t>
            </a:r>
            <a:r>
              <a:rPr lang="ru-RU" dirty="0" err="1"/>
              <a:t>Завьяловский</a:t>
            </a:r>
            <a:r>
              <a:rPr lang="ru-RU" dirty="0"/>
              <a:t> </a:t>
            </a:r>
            <a:r>
              <a:rPr lang="ru-RU" dirty="0" smtClean="0"/>
              <a:t>район </a:t>
            </a:r>
            <a:r>
              <a:rPr lang="ru-RU" dirty="0" err="1" smtClean="0"/>
              <a:t>с.Гольяны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Координаты</a:t>
            </a:r>
            <a:r>
              <a:rPr lang="ru-RU" dirty="0"/>
              <a:t>: 56.739611, 53.748722 (до конца центральной улицы села, поворот на лево и до берега </a:t>
            </a:r>
            <a:r>
              <a:rPr lang="ru-RU" dirty="0" smtClean="0"/>
              <a:t>Камы). </a:t>
            </a: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0382" y="-695459"/>
            <a:ext cx="112522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 smtClean="0">
              <a:solidFill>
                <a:srgbClr val="FF0000"/>
              </a:solidFill>
            </a:endParaRPr>
          </a:p>
          <a:p>
            <a:r>
              <a:rPr lang="ru-RU" sz="4400" b="1" dirty="0" smtClean="0">
                <a:solidFill>
                  <a:srgbClr val="FF0000"/>
                </a:solidFill>
              </a:rPr>
              <a:t>Холодный ключ </a:t>
            </a:r>
            <a:r>
              <a:rPr lang="ru-RU" sz="4400" b="1" dirty="0" err="1" smtClean="0">
                <a:solidFill>
                  <a:srgbClr val="FF0000"/>
                </a:solidFill>
              </a:rPr>
              <a:t>с.Гольяны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</a:p>
          <a:p>
            <a:endParaRPr lang="ru-RU" b="1" dirty="0" smtClean="0"/>
          </a:p>
          <a:p>
            <a:r>
              <a:rPr lang="ru-RU" b="1" dirty="0" smtClean="0"/>
              <a:t>Единственный </a:t>
            </a:r>
            <a:r>
              <a:rPr lang="ru-RU" b="1" dirty="0"/>
              <a:t>в Удмуртии естественный рельеф для занятий скалолазанием.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" y="1557011"/>
            <a:ext cx="4404575" cy="29335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21" y="2370616"/>
            <a:ext cx="4935401" cy="328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>
            <a:outerShdw blurRad="1257300" dist="50800" dir="5400000" sx="77000" sy="77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" y="-85479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3640" y="6294120"/>
            <a:ext cx="8869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Удмуртская Республика, </a:t>
            </a:r>
            <a:r>
              <a:rPr lang="ru-RU" dirty="0" err="1"/>
              <a:t>Завьяловский</a:t>
            </a:r>
            <a:r>
              <a:rPr lang="ru-RU" dirty="0"/>
              <a:t> район</a:t>
            </a:r>
            <a:r>
              <a:rPr lang="ru-RU" dirty="0" smtClean="0"/>
              <a:t>,</a:t>
            </a:r>
            <a:r>
              <a:rPr lang="ru-RU" dirty="0"/>
              <a:t> ул. Пионерская, 29а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4320" y="357940"/>
            <a:ext cx="696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4" y="1538735"/>
            <a:ext cx="5072588" cy="4225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303" y="-502276"/>
            <a:ext cx="1084401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 smtClean="0">
              <a:solidFill>
                <a:srgbClr val="FF0000"/>
              </a:solidFill>
            </a:endParaRPr>
          </a:p>
          <a:p>
            <a:r>
              <a:rPr lang="ru-RU" sz="4400" b="1" dirty="0" err="1" smtClean="0">
                <a:solidFill>
                  <a:srgbClr val="FF0000"/>
                </a:solidFill>
              </a:rPr>
              <a:t>Крестовоздвиженский</a:t>
            </a:r>
            <a:r>
              <a:rPr lang="ru-RU" sz="4400" b="1" dirty="0" smtClean="0">
                <a:solidFill>
                  <a:srgbClr val="FF0000"/>
                </a:solidFill>
              </a:rPr>
              <a:t> храм, 2016  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992" y="1691476"/>
            <a:ext cx="3454328" cy="21475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64440" y="191650"/>
            <a:ext cx="45977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err="1" smtClean="0"/>
              <a:t>Крестовоздвиженский</a:t>
            </a:r>
            <a:r>
              <a:rPr lang="ru-RU" b="1" dirty="0" smtClean="0"/>
              <a:t> храм </a:t>
            </a:r>
            <a:r>
              <a:rPr lang="ru-RU" b="1" dirty="0" err="1" smtClean="0"/>
              <a:t>с.Гольяны</a:t>
            </a:r>
            <a:r>
              <a:rPr lang="ru-RU" b="1" dirty="0" smtClean="0"/>
              <a:t> (не сохранилось)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64440" y="4005330"/>
            <a:ext cx="5327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 1862 г. в с. Гольяны была построена часовня, а в 1876 г. при церкви открыто </a:t>
            </a:r>
            <a:r>
              <a:rPr lang="ru-RU" b="1" dirty="0" smtClean="0"/>
              <a:t>церковно-приходское попечительство</a:t>
            </a:r>
            <a:r>
              <a:rPr lang="ru-RU" b="1" dirty="0"/>
              <a:t>. </a:t>
            </a:r>
            <a:r>
              <a:rPr lang="ru-RU" b="1" dirty="0" err="1"/>
              <a:t>Крестовоздвиженская</a:t>
            </a:r>
            <a:r>
              <a:rPr lang="ru-RU" b="1" dirty="0"/>
              <a:t> церковь была закрыта в 1934 г. Здание передано под зерносклад. Часовня была закрыта в 1927 г. Здание ее передано под склад колхоза.</a:t>
            </a:r>
          </a:p>
        </p:txBody>
      </p:sp>
    </p:spTree>
    <p:extLst>
      <p:ext uri="{BB962C8B-B14F-4D97-AF65-F5344CB8AC3E}">
        <p14:creationId xmlns:p14="http://schemas.microsoft.com/office/powerpoint/2010/main" val="113568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  <a:effectLst>
            <a:outerShdw blurRad="1257300" dist="50800" dir="5400000" sx="77000" sy="77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" y="-1249250"/>
            <a:ext cx="1219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</a:t>
            </a:r>
          </a:p>
          <a:p>
            <a:endParaRPr lang="ru-RU" sz="4400" b="1" dirty="0">
              <a:solidFill>
                <a:srgbClr val="FF0000"/>
              </a:solidFill>
            </a:endParaRPr>
          </a:p>
          <a:p>
            <a:r>
              <a:rPr lang="ru-RU" sz="4400" b="1" dirty="0" smtClean="0">
                <a:solidFill>
                  <a:srgbClr val="FF0000"/>
                </a:solidFill>
              </a:rPr>
              <a:t>База </a:t>
            </a:r>
            <a:r>
              <a:rPr lang="ru-RU" sz="4400" b="1" dirty="0">
                <a:solidFill>
                  <a:srgbClr val="FF0000"/>
                </a:solidFill>
              </a:rPr>
              <a:t>отдыха </a:t>
            </a:r>
            <a:r>
              <a:rPr lang="ru-RU" sz="4400" b="1" dirty="0" smtClean="0">
                <a:solidFill>
                  <a:srgbClr val="FF0000"/>
                </a:solidFill>
              </a:rPr>
              <a:t>«Крутые </a:t>
            </a:r>
            <a:r>
              <a:rPr lang="ru-RU" sz="4400" b="1" dirty="0">
                <a:solidFill>
                  <a:srgbClr val="FF0000"/>
                </a:solidFill>
              </a:rPr>
              <a:t>горки»</a:t>
            </a:r>
          </a:p>
          <a:p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47730" y="6294120"/>
            <a:ext cx="12698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Удмуртская </a:t>
            </a:r>
            <a:r>
              <a:rPr lang="ru-RU" dirty="0"/>
              <a:t>Республика, </a:t>
            </a:r>
            <a:r>
              <a:rPr lang="ru-RU" dirty="0" err="1"/>
              <a:t>Завьяловский</a:t>
            </a:r>
            <a:r>
              <a:rPr lang="ru-RU" dirty="0"/>
              <a:t> район,  41 км </a:t>
            </a:r>
            <a:r>
              <a:rPr lang="ru-RU" dirty="0" err="1"/>
              <a:t>Гольянского</a:t>
            </a:r>
            <a:r>
              <a:rPr lang="ru-RU" dirty="0"/>
              <a:t> </a:t>
            </a:r>
            <a:r>
              <a:rPr lang="ru-RU" dirty="0" smtClean="0"/>
              <a:t>тракта (рядом с д. </a:t>
            </a:r>
            <a:r>
              <a:rPr lang="ru-RU" dirty="0" err="1" smtClean="0"/>
              <a:t>Макарово</a:t>
            </a:r>
            <a:r>
              <a:rPr lang="ru-RU" dirty="0" smtClean="0"/>
              <a:t>) </a:t>
            </a:r>
            <a:endParaRPr lang="ru-RU" dirty="0"/>
          </a:p>
          <a:p>
            <a:pPr algn="ctr"/>
            <a:r>
              <a:rPr lang="ru-RU" dirty="0"/>
              <a:t>Тел. +79090592001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4320" y="281814"/>
            <a:ext cx="6964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4320" y="798490"/>
            <a:ext cx="84962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 smtClean="0"/>
              <a:t>Отдыхающим </a:t>
            </a:r>
            <a:r>
              <a:rPr lang="ru-RU" b="1" dirty="0"/>
              <a:t>предлагаются домики для летнего и круглогодичного проживания вместимостью от 2 до 32 человек, у каждого домика - </a:t>
            </a:r>
            <a:r>
              <a:rPr lang="ru-RU" b="1" dirty="0" err="1"/>
              <a:t>мангальная</a:t>
            </a:r>
            <a:r>
              <a:rPr lang="ru-RU" b="1" dirty="0"/>
              <a:t> зона. В летний период возможно трехразовое питание в столовой.</a:t>
            </a:r>
          </a:p>
          <a:p>
            <a:pPr fontAlgn="base"/>
            <a:r>
              <a:rPr lang="ru-RU" b="1" dirty="0"/>
              <a:t>На территории турбазы к услугам гостей баня, бар, бильярд, </a:t>
            </a:r>
            <a:r>
              <a:rPr lang="ru-RU" b="1" dirty="0" err="1"/>
              <a:t>танцпол</a:t>
            </a:r>
            <a:r>
              <a:rPr lang="ru-RU" b="1" dirty="0"/>
              <a:t>, спортивная площадка, лодочная станция, прокат, детская площадка, беседки и столики у реки</a:t>
            </a:r>
            <a:r>
              <a:rPr lang="ru-RU" b="1" dirty="0" smtClean="0"/>
              <a:t>.</a:t>
            </a:r>
          </a:p>
          <a:p>
            <a:pPr fontAlgn="base"/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4327" y="4404575"/>
            <a:ext cx="2457690" cy="16384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910" y="92870"/>
            <a:ext cx="2658747" cy="35449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120" y="2550746"/>
            <a:ext cx="2391118" cy="15940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23" y="4387430"/>
            <a:ext cx="2496128" cy="16640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604" y="2512816"/>
            <a:ext cx="2230940" cy="16732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492" y="4387431"/>
            <a:ext cx="2587278" cy="172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0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1103</Words>
  <Application>Microsoft Office PowerPoint</Application>
  <PresentationFormat>Широкоэкранный</PresentationFormat>
  <Paragraphs>74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usermuz1</dc:creator>
  <cp:lastModifiedBy>usermuz1</cp:lastModifiedBy>
  <cp:revision>51</cp:revision>
  <dcterms:created xsi:type="dcterms:W3CDTF">2023-12-06T05:45:14Z</dcterms:created>
  <dcterms:modified xsi:type="dcterms:W3CDTF">2023-12-13T12:20:58Z</dcterms:modified>
</cp:coreProperties>
</file>